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39B94-93DB-49F9-A391-A0C9A7BDA98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0AD64-1A91-401E-BD7F-7662A8ED3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86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Larve de Chrysope sur pucerons verts  -  taches foliaires diffuses sur feuilles de courgettes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0AD64-1A91-401E-BD7F-7662A8ED331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11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Drosophile asiatique sur fraisier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0AD64-1A91-401E-BD7F-7662A8ED331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67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Fédération Départementale des Groupements de Défense contre les Organismes Nuisibles – chargé de protections et de santé des plantes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0AD64-1A91-401E-BD7F-7662A8ED331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19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27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84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06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02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34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08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4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79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74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9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9EBB-B491-4EB8-8E2E-C54E6B4A1EA3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D6A4-074F-410B-912A-CDCEB169D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7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mfruneau@free.f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lfruneau@free.fr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60266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dirty="0" err="1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Observation</a:t>
            </a:r>
            <a:r>
              <a:rPr lang="nl-NL" sz="3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et </a:t>
            </a:r>
            <a:r>
              <a:rPr lang="nl-NL" sz="3600" dirty="0" err="1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suivi</a:t>
            </a:r>
            <a:r>
              <a:rPr lang="nl-NL" sz="3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des </a:t>
            </a:r>
            <a:r>
              <a:rPr lang="nl-NL" sz="3600" dirty="0" err="1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bioagresseurs</a:t>
            </a:r>
            <a:r>
              <a:rPr lang="nl-NL" sz="3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au </a:t>
            </a:r>
            <a:r>
              <a:rPr lang="nl-NL" sz="3600" dirty="0" err="1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jardin</a:t>
            </a:r>
            <a:r>
              <a:rPr lang="nl-NL" sz="3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nl-NL" sz="3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fr-FR" sz="3600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513545"/>
            <a:ext cx="785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Epidémiosurveillance</a:t>
            </a:r>
            <a:endParaRPr lang="fr-FR" sz="36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Larve de chrysope sur pucerons verts (c) IN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30506"/>
            <a:ext cx="2448272" cy="3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ches foliaires diffuses sur feuille de cougettes (c) M. Jav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36" y="3368687"/>
            <a:ext cx="2677032" cy="32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6615" y="328498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itchFamily="34" charset="0"/>
              </a:rPr>
              <a:t>s</a:t>
            </a:r>
            <a:r>
              <a:rPr lang="fr-FR" sz="2800" dirty="0" smtClean="0">
                <a:latin typeface="Century Gothic" pitchFamily="34" charset="0"/>
              </a:rPr>
              <a:t>uivi simple : présence - absence</a:t>
            </a:r>
            <a:endParaRPr lang="fr-FR" sz="28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20826" y="458112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itchFamily="34" charset="0"/>
              </a:rPr>
              <a:t>s</a:t>
            </a:r>
            <a:r>
              <a:rPr lang="fr-FR" sz="2800" dirty="0" smtClean="0">
                <a:latin typeface="Century Gothic" pitchFamily="34" charset="0"/>
              </a:rPr>
              <a:t>uivi plus approfondi</a:t>
            </a:r>
            <a:endParaRPr lang="fr-FR" sz="2800" dirty="0"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6655" y="249289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On peut faire deux suivis différents : </a:t>
            </a:r>
            <a:endParaRPr lang="fr-FR" sz="2800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5132" y="62068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Etre 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observateur </a:t>
            </a: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c’est s’engager 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à suivre </a:t>
            </a: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un ou plusieurs organismes nuisibles 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de manière </a:t>
            </a:r>
          </a:p>
          <a:p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régulière, </a:t>
            </a: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sur 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un secteur donné </a:t>
            </a:r>
          </a:p>
        </p:txBody>
      </p:sp>
    </p:spTree>
    <p:extLst>
      <p:ext uri="{BB962C8B-B14F-4D97-AF65-F5344CB8AC3E}">
        <p14:creationId xmlns:p14="http://schemas.microsoft.com/office/powerpoint/2010/main" val="335367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entury Gothic" pitchFamily="34" charset="0"/>
              </a:rPr>
              <a:t>Les observations sont envoyées sous forme de fichiers Excel aux service de la </a:t>
            </a:r>
            <a:r>
              <a:rPr lang="fr-FR" sz="2800" dirty="0" err="1" smtClean="0">
                <a:latin typeface="Century Gothic" pitchFamily="34" charset="0"/>
              </a:rPr>
              <a:t>Fdgdon</a:t>
            </a:r>
            <a:endParaRPr lang="fr-FR" sz="2800" dirty="0"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399" y="227687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entury Gothic" pitchFamily="34" charset="0"/>
              </a:rPr>
              <a:t>q</a:t>
            </a:r>
            <a:r>
              <a:rPr lang="fr-FR" sz="2800" dirty="0" smtClean="0">
                <a:latin typeface="Century Gothic" pitchFamily="34" charset="0"/>
              </a:rPr>
              <a:t>ui établit ensuite le Bulletin de Santé du Végétal (BVS).</a:t>
            </a:r>
            <a:endParaRPr lang="fr-FR" sz="2800" dirty="0"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9592" y="400506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entury Gothic" pitchFamily="34" charset="0"/>
              </a:rPr>
              <a:t>C’est une démarche citoyenne qui s’inscrit dans l’engagement </a:t>
            </a:r>
            <a:r>
              <a:rPr lang="fr-FR" sz="2800" dirty="0" smtClean="0">
                <a:latin typeface="Century Gothic" pitchFamily="34" charset="0"/>
              </a:rPr>
              <a:t>du programme </a:t>
            </a:r>
            <a:r>
              <a:rPr lang="fr-FR" sz="2800" dirty="0" smtClean="0">
                <a:latin typeface="Century Gothic" pitchFamily="34" charset="0"/>
              </a:rPr>
              <a:t>« Jardiner Autrement »</a:t>
            </a:r>
            <a:endParaRPr lang="fr-FR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577"/>
            <a:ext cx="2997025" cy="22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8192"/>
            <a:ext cx="2903984" cy="2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15301"/>
            <a:ext cx="2972239" cy="222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9" y="268624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63888" y="326133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Si vous êtes intéressé par cette démarche</a:t>
            </a:r>
            <a:endParaRPr lang="fr-FR" sz="28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4980752"/>
            <a:ext cx="859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Plus d’informations vous seront données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en contactant Mary et Joël FRUNEAU chargés d’animation à la Fdgdon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44.</a:t>
            </a:r>
            <a:endParaRPr lang="fr-FR" sz="20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5901017"/>
            <a:ext cx="859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6"/>
              </a:rPr>
              <a:t>jlfruneau@free.fr</a:t>
            </a:r>
            <a:r>
              <a:rPr lang="fr-FR" dirty="0" smtClean="0"/>
              <a:t>  ou   </a:t>
            </a:r>
            <a:r>
              <a:rPr lang="fr-FR" dirty="0" smtClean="0">
                <a:hlinkClick r:id="rId7"/>
              </a:rPr>
              <a:t>mfruneau@free.fr</a:t>
            </a:r>
            <a:r>
              <a:rPr lang="fr-FR" dirty="0" smtClean="0"/>
              <a:t>      02 40 65 02 80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7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Suite au Grenelle 2 de l’Environnement, la surveillance </a:t>
            </a:r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des bioagresseurs</a:t>
            </a:r>
            <a:r>
              <a:rPr lang="fr-FR" sz="3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 et des auxiliaires, autrefois réservée aux professionnels de l’agriculture, a été étendue à l’ensemble des cultivateurs de végétaux, </a:t>
            </a:r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dont les jardiniers amateurs.</a:t>
            </a:r>
          </a:p>
        </p:txBody>
      </p:sp>
    </p:spTree>
    <p:extLst>
      <p:ext uri="{BB962C8B-B14F-4D97-AF65-F5344CB8AC3E}">
        <p14:creationId xmlns:p14="http://schemas.microsoft.com/office/powerpoint/2010/main" val="14030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488" y="836712"/>
            <a:ext cx="7542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La participation aux réseaux d'épidémiosurveillance se fait sur la base du volontariat. </a:t>
            </a:r>
            <a:endParaRPr lang="fr-FR" sz="3600" dirty="0" smtClean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  <a:p>
            <a:endParaRPr lang="fr-FR" sz="3600" dirty="0" smtClean="0"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08544" y="2996952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Les jardiniers qui le souhaitent peuvent participer à la surveillance biologique du territoire concernant les zones non agricoles.</a:t>
            </a:r>
          </a:p>
          <a:p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48680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Un Guide d'observation et de suivi des bioagresseurs au jardin, a été rédigé en partenariat entre la Société nationale d'horticulture de France et le Ministère de l'agriculture. </a:t>
            </a:r>
          </a:p>
          <a:p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2824" y="465985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Il est le support des jardiniers.</a:t>
            </a:r>
            <a:endParaRPr lang="fr-FR" sz="3600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763688" y="417344"/>
            <a:ext cx="5256584" cy="1681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Il aide à identifier et connaître les principaux auxiliaires naturels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2988" y="3645024"/>
            <a:ext cx="532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2" y="2204865"/>
            <a:ext cx="7118864" cy="42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816" y="76470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On y trouve des outils complémentaires :</a:t>
            </a:r>
            <a:endParaRPr lang="fr-F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465002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Lexique des termes techniques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9592" y="157388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Aide à la prise de vue pour le diagnostic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87715" y="2780928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Fiche de renseignements pour l’envoi d’une photo ou d’échantillons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Drosophile asiatique sur fraisier (c) Hannah Burrack, North Carolina State University, Bugwood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91" y="2388294"/>
            <a:ext cx="2219697" cy="27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70 fiches sont proposées.</a:t>
            </a:r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 </a:t>
            </a:r>
            <a:endParaRPr lang="fr-FR" sz="3600" b="1" dirty="0" smtClean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714256"/>
            <a:ext cx="91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entury Gothic" pitchFamily="34" charset="0"/>
              </a:rPr>
              <a:t>	2 fiches plantes invasives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218312"/>
            <a:ext cx="91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entury Gothic" pitchFamily="34" charset="0"/>
              </a:rPr>
              <a:t>	68 fiches couples plantes-bioagresseurs</a:t>
            </a:r>
            <a:r>
              <a:rPr lang="fr-FR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1916832"/>
            <a:ext cx="914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Ces couples ont été retenus car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2520622"/>
            <a:ext cx="845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entury Gothic" pitchFamily="34" charset="0"/>
              </a:rPr>
              <a:t>	très consommateurs de pesticides,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3267948"/>
            <a:ext cx="91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entury Gothic" pitchFamily="34" charset="0"/>
              </a:rPr>
              <a:t>	fréquents dans les jardins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 flipH="1">
            <a:off x="0" y="40766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/>
            <a:r>
              <a:rPr lang="fr-FR" sz="2800" dirty="0" smtClean="0">
                <a:latin typeface="Century Gothic" pitchFamily="34" charset="0"/>
              </a:rPr>
              <a:t>	présentent un risque important de contamination des cultures professionnelles, </a:t>
            </a:r>
            <a:endParaRPr lang="fr-FR" sz="2800" dirty="0"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38146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/>
            <a:r>
              <a:rPr lang="fr-FR" sz="2800" dirty="0" smtClean="0">
                <a:latin typeface="Century Gothic" pitchFamily="34" charset="0"/>
              </a:rPr>
              <a:t>	ou </a:t>
            </a:r>
            <a:r>
              <a:rPr lang="fr-FR" sz="2800" dirty="0">
                <a:latin typeface="Century Gothic" pitchFamily="34" charset="0"/>
              </a:rPr>
              <a:t>des problèmes de santé publique (plantes allergisantes</a:t>
            </a:r>
            <a:r>
              <a:rPr lang="fr-FR" sz="2800" dirty="0" smtClean="0">
                <a:latin typeface="Century Gothic" pitchFamily="34" charset="0"/>
              </a:rPr>
              <a:t>).</a:t>
            </a:r>
            <a:endParaRPr lang="fr-FR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 Sur</a:t>
            </a:r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 chaque 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fiche :</a:t>
            </a:r>
          </a:p>
          <a:p>
            <a:endParaRPr lang="fr-FR" sz="28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0" y="35005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dirty="0" smtClean="0">
                <a:latin typeface="Century Gothic" pitchFamily="34" charset="0"/>
              </a:rPr>
              <a:t>	les </a:t>
            </a:r>
            <a:r>
              <a:rPr lang="fr-FR" sz="2800" dirty="0">
                <a:latin typeface="Century Gothic" pitchFamily="34" charset="0"/>
              </a:rPr>
              <a:t>étapes clés à </a:t>
            </a:r>
            <a:r>
              <a:rPr lang="fr-FR" sz="2800" dirty="0" smtClean="0">
                <a:latin typeface="Century Gothic" pitchFamily="34" charset="0"/>
              </a:rPr>
              <a:t>respecter</a:t>
            </a:r>
            <a:r>
              <a:rPr lang="fr-FR" sz="2800" dirty="0">
                <a:latin typeface="Century Gothic" pitchFamily="34" charset="0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405353"/>
            <a:ext cx="87484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sz="2800" dirty="0" smtClean="0">
                <a:latin typeface="Century Gothic" pitchFamily="34" charset="0"/>
              </a:rPr>
              <a:t>une partie descriptive donne les principales informations permettant l’identification pour réaliser un diagnostic pertinent,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9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49" y="404664"/>
            <a:ext cx="4276637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059" y="404664"/>
            <a:ext cx="4288727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7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263</Words>
  <Application>Microsoft Office PowerPoint</Application>
  <PresentationFormat>Affichage à l'écran (4:3)</PresentationFormat>
  <Paragraphs>40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</dc:creator>
  <cp:lastModifiedBy>mary</cp:lastModifiedBy>
  <cp:revision>22</cp:revision>
  <dcterms:created xsi:type="dcterms:W3CDTF">2013-06-08T15:01:56Z</dcterms:created>
  <dcterms:modified xsi:type="dcterms:W3CDTF">2015-02-05T11:44:27Z</dcterms:modified>
</cp:coreProperties>
</file>